
<file path=[Content_Types].xml><?xml version="1.0" encoding="utf-8"?>
<Types xmlns="http://schemas.openxmlformats.org/package/2006/content-types">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2" r:id="rId2"/>
  </p:sldMasterIdLst>
  <p:notesMasterIdLst>
    <p:notesMasterId r:id="rId16"/>
  </p:notesMasterIdLst>
  <p:sldIdLst>
    <p:sldId id="281" r:id="rId3"/>
    <p:sldId id="267" r:id="rId4"/>
    <p:sldId id="268" r:id="rId5"/>
    <p:sldId id="269" r:id="rId6"/>
    <p:sldId id="270" r:id="rId7"/>
    <p:sldId id="271" r:id="rId8"/>
    <p:sldId id="272" r:id="rId9"/>
    <p:sldId id="273" r:id="rId10"/>
    <p:sldId id="274" r:id="rId11"/>
    <p:sldId id="275" r:id="rId12"/>
    <p:sldId id="257" r:id="rId13"/>
    <p:sldId id="262" r:id="rId14"/>
    <p:sldId id="263"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0168504-A28A-43F0-8490-C73AB5FA0E42}">
          <p14:sldIdLst>
            <p14:sldId id="281"/>
            <p14:sldId id="267"/>
            <p14:sldId id="268"/>
            <p14:sldId id="269"/>
            <p14:sldId id="270"/>
            <p14:sldId id="271"/>
            <p14:sldId id="272"/>
            <p14:sldId id="273"/>
            <p14:sldId id="274"/>
            <p14:sldId id="275"/>
            <p14:sldId id="257"/>
            <p14:sldId id="26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1" d="100"/>
          <a:sy n="111" d="100"/>
        </p:scale>
        <p:origin x="4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49E86-E266-4E24-8D8C-C3D7390F77E8}" type="datetimeFigureOut">
              <a:rPr lang="ru-RU" smtClean="0"/>
              <a:t>11.10.2020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F9818-97F3-40A2-AE55-9A7B17C4EE86}" type="slidenum">
              <a:rPr lang="ru-RU" smtClean="0"/>
              <a:t>‹#›</a:t>
            </a:fld>
            <a:endParaRPr lang="ru-RU"/>
          </a:p>
        </p:txBody>
      </p:sp>
    </p:spTree>
    <p:extLst>
      <p:ext uri="{BB962C8B-B14F-4D97-AF65-F5344CB8AC3E}">
        <p14:creationId xmlns:p14="http://schemas.microsoft.com/office/powerpoint/2010/main" val="17874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D393AC-5FFB-4A14-A681-36AA7D26024E}"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65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F1BBABE3-9471-40C6-A6AC-FD0E5744ACAA}" type="datetimeFigureOut">
              <a:rPr lang="ru-RU" smtClean="0"/>
              <a:t>11.10.2020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199622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1819679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D393AC-5FFB-4A14-A681-36AA7D26024E}"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3290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1785067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D393AC-5FFB-4A14-A681-36AA7D26024E}"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78018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194150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1468960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555288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700011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43759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516544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2315742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1BBABE3-9471-40C6-A6AC-FD0E5744ACAA}" type="datetimeFigureOut">
              <a:rPr lang="ru-RU" smtClean="0"/>
              <a:t>11.10.2020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3844391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1BBABE3-9471-40C6-A6AC-FD0E5744ACAA}" type="datetimeFigureOut">
              <a:rPr lang="ru-RU" smtClean="0"/>
              <a:t>11.10.2020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3983457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1BBABE3-9471-40C6-A6AC-FD0E5744ACAA}" type="datetimeFigureOut">
              <a:rPr lang="ru-RU" smtClean="0"/>
              <a:t>11.10.2020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3671821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BBABE3-9471-40C6-A6AC-FD0E5744ACAA}" type="datetimeFigureOut">
              <a:rPr lang="ru-RU" smtClean="0"/>
              <a:t>11.10.2020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4202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1BBABE3-9471-40C6-A6AC-FD0E5744ACAA}" type="datetimeFigureOut">
              <a:rPr lang="ru-RU" smtClean="0"/>
              <a:t>11.10.2020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3521032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1BBABE3-9471-40C6-A6AC-FD0E5744ACAA}" type="datetimeFigureOut">
              <a:rPr lang="ru-RU" smtClean="0"/>
              <a:t>11.10.2020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2446130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1454992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320249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BBABE3-9471-40C6-A6AC-FD0E5744ACAA}" type="datetimeFigureOut">
              <a:rPr lang="ru-RU" smtClean="0"/>
              <a:t>11.10.2020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136387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1BBABE3-9471-40C6-A6AC-FD0E5744ACAA}" type="datetimeFigureOut">
              <a:rPr lang="ru-RU" smtClean="0"/>
              <a:t>11.10.2020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246178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1BBABE3-9471-40C6-A6AC-FD0E5744ACAA}" type="datetimeFigureOut">
              <a:rPr lang="ru-RU" smtClean="0"/>
              <a:t>11.10.2020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252368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1BBABE3-9471-40C6-A6AC-FD0E5744ACAA}" type="datetimeFigureOut">
              <a:rPr lang="ru-RU" smtClean="0"/>
              <a:t>11.10.2020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181038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BABE3-9471-40C6-A6AC-FD0E5744ACAA}" type="datetimeFigureOut">
              <a:rPr lang="ru-RU" smtClean="0"/>
              <a:t>11.10.2020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8507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1BBABE3-9471-40C6-A6AC-FD0E5744ACAA}" type="datetimeFigureOut">
              <a:rPr lang="ru-RU" smtClean="0"/>
              <a:t>11.10.2020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2878269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1BBABE3-9471-40C6-A6AC-FD0E5744ACAA}" type="datetimeFigureOut">
              <a:rPr lang="ru-RU" smtClean="0"/>
              <a:t>11.10.2020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8D393AC-5FFB-4A14-A681-36AA7D26024E}" type="slidenum">
              <a:rPr lang="ru-RU" smtClean="0"/>
              <a:t>‹#›</a:t>
            </a:fld>
            <a:endParaRPr lang="ru-RU"/>
          </a:p>
        </p:txBody>
      </p:sp>
    </p:spTree>
    <p:extLst>
      <p:ext uri="{BB962C8B-B14F-4D97-AF65-F5344CB8AC3E}">
        <p14:creationId xmlns:p14="http://schemas.microsoft.com/office/powerpoint/2010/main" val="2275688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1BBABE3-9471-40C6-A6AC-FD0E5744ACAA}" type="datetimeFigureOut">
              <a:rPr lang="ru-RU" smtClean="0"/>
              <a:t>11.10.2020</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8D393AC-5FFB-4A14-A681-36AA7D26024E}" type="slidenum">
              <a:rPr lang="ru-RU" smtClean="0"/>
              <a:t>‹#›</a:t>
            </a:fld>
            <a:endParaRPr lang="ru-RU"/>
          </a:p>
        </p:txBody>
      </p:sp>
    </p:spTree>
    <p:extLst>
      <p:ext uri="{BB962C8B-B14F-4D97-AF65-F5344CB8AC3E}">
        <p14:creationId xmlns:p14="http://schemas.microsoft.com/office/powerpoint/2010/main" val="306534063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BABE3-9471-40C6-A6AC-FD0E5744ACAA}" type="datetimeFigureOut">
              <a:rPr lang="ru-RU" smtClean="0"/>
              <a:t>11.10.2020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393AC-5FFB-4A14-A681-36AA7D26024E}" type="slidenum">
              <a:rPr lang="ru-RU" smtClean="0"/>
              <a:t>‹#›</a:t>
            </a:fld>
            <a:endParaRPr lang="ru-RU"/>
          </a:p>
        </p:txBody>
      </p:sp>
    </p:spTree>
    <p:extLst>
      <p:ext uri="{BB962C8B-B14F-4D97-AF65-F5344CB8AC3E}">
        <p14:creationId xmlns:p14="http://schemas.microsoft.com/office/powerpoint/2010/main" val="382785531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2.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3.mp3"/><Relationship Id="rId7" Type="http://schemas.openxmlformats.org/officeDocument/2006/relationships/image" Target="../media/image2.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3.jpg"/><Relationship Id="rId5" Type="http://schemas.openxmlformats.org/officeDocument/2006/relationships/slideLayout" Target="../slideLayouts/slideLayout1.xml"/><Relationship Id="rId4" Type="http://schemas.openxmlformats.org/officeDocument/2006/relationships/audio" Target="../media/media3.mp3"/></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18.xml"/><Relationship Id="rId7" Type="http://schemas.openxmlformats.org/officeDocument/2006/relationships/image" Target="../media/image15.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0.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4668"/>
            <a:ext cx="8534400" cy="1507067"/>
          </a:xfrm>
        </p:spPr>
        <p:txBody>
          <a:bodyPr>
            <a:normAutofit/>
            <a:scene3d>
              <a:camera prst="orthographicFront"/>
              <a:lightRig rig="threePt" dir="t"/>
            </a:scene3d>
            <a:sp3d extrusionH="57150">
              <a:bevelT w="38100" h="38100"/>
            </a:sp3d>
          </a:bodyPr>
          <a:lstStyle/>
          <a:p>
            <a:r>
              <a:rPr lang="es-ES" sz="4800" b="1" cap="none" dirty="0">
                <a:ln w="10160">
                  <a:solidFill>
                    <a:schemeClr val="accent5"/>
                  </a:solidFill>
                  <a:prstDash val="solid"/>
                </a:ln>
                <a:solidFill>
                  <a:srgbClr val="FFFFFF"/>
                </a:solidFill>
                <a:effectLst>
                  <a:glow rad="63500">
                    <a:schemeClr val="accent2">
                      <a:satMod val="175000"/>
                      <a:alpha val="40000"/>
                    </a:schemeClr>
                  </a:glow>
                  <a:outerShdw blurRad="38100" dist="22860" dir="5400000" algn="tl" rotWithShape="0">
                    <a:srgbClr val="000000">
                      <a:alpha val="30000"/>
                    </a:srgbClr>
                  </a:outerShdw>
                </a:effectLst>
              </a:rPr>
              <a:t>El turismo en España</a:t>
            </a:r>
            <a:endParaRPr lang="ru-RU" sz="4800" b="1" cap="none" dirty="0">
              <a:ln w="10160">
                <a:solidFill>
                  <a:schemeClr val="accent5"/>
                </a:solidFill>
                <a:prstDash val="solid"/>
              </a:ln>
              <a:solidFill>
                <a:srgbClr val="FFFFFF"/>
              </a:solidFill>
              <a:effectLst>
                <a:glow rad="63500">
                  <a:schemeClr val="accent2">
                    <a:satMod val="175000"/>
                    <a:alpha val="40000"/>
                  </a:schemeClr>
                </a:glow>
                <a:outerShdw blurRad="38100" dist="22860" dir="5400000" algn="tl" rotWithShape="0">
                  <a:srgbClr val="000000">
                    <a:alpha val="30000"/>
                  </a:srgbClr>
                </a:outerShdw>
              </a:effectLst>
            </a:endParaRPr>
          </a:p>
        </p:txBody>
      </p:sp>
      <p:pic>
        <p:nvPicPr>
          <p:cNvPr id="3" name="Новая запись">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10989" y="496984"/>
            <a:ext cx="487363" cy="487363"/>
          </a:xfrm>
          <a:prstGeom prst="rect">
            <a:avLst/>
          </a:prstGeom>
        </p:spPr>
      </p:pic>
    </p:spTree>
    <p:extLst>
      <p:ext uri="{BB962C8B-B14F-4D97-AF65-F5344CB8AC3E}">
        <p14:creationId xmlns:p14="http://schemas.microsoft.com/office/powerpoint/2010/main" val="122052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2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Флаг[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59"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Округлений прямокутник 1"/>
          <p:cNvSpPr/>
          <p:nvPr/>
        </p:nvSpPr>
        <p:spPr>
          <a:xfrm>
            <a:off x="3600992" y="313509"/>
            <a:ext cx="4990011" cy="121049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latin typeface="Gabriola" panose="04040605051002020D02" pitchFamily="82" charset="0"/>
              </a:rPr>
              <a:t>Visita Camp Nou</a:t>
            </a:r>
          </a:p>
        </p:txBody>
      </p:sp>
      <p:sp>
        <p:nvSpPr>
          <p:cNvPr id="3" name="Округлений прямокутник 2"/>
          <p:cNvSpPr/>
          <p:nvPr/>
        </p:nvSpPr>
        <p:spPr>
          <a:xfrm>
            <a:off x="243839" y="2090058"/>
            <a:ext cx="4667795" cy="24732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El Fútbol Club Barcelona te ofrece la oportunidad de visitar su mítico estadio: el Camp Nou. Después de la Sagrada Familia, el Camp Nou es sin duda el otro templo de la ciudad. Capacidad del Camp Nou: Es el estadio más grande de España y Europa con una capacidad de 99.354 localidades.</a:t>
            </a:r>
            <a:endParaRPr lang="ru-RU" dirty="0"/>
          </a:p>
        </p:txBody>
      </p:sp>
      <p:pic>
        <p:nvPicPr>
          <p:cNvPr id="4098" name="Picture 2" descr="Стадион Камп Ноу: описание, история,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523" y="1754777"/>
            <a:ext cx="3745674" cy="249561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Нереально крутые фото «Камп Ноу». Это одно из лучших мест планеты. Футбол -  Испания Спорт-Экспрес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452" y="4481166"/>
            <a:ext cx="3703745" cy="2294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77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75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childTnLst>
                                </p:cTn>
                              </p:par>
                              <p:par>
                                <p:cTn id="14" presetID="10" presetClass="entr" presetSubtype="0" fill="hold" nodeType="withEffect">
                                  <p:stCondLst>
                                    <p:cond delay="750"/>
                                  </p:stCondLst>
                                  <p:childTnLst>
                                    <p:set>
                                      <p:cBhvr>
                                        <p:cTn id="15" dur="1" fill="hold">
                                          <p:stCondLst>
                                            <p:cond delay="0"/>
                                          </p:stCondLst>
                                        </p:cTn>
                                        <p:tgtEl>
                                          <p:spTgt spid="4106"/>
                                        </p:tgtEl>
                                        <p:attrNameLst>
                                          <p:attrName>style.visibility</p:attrName>
                                        </p:attrNameLst>
                                      </p:cBhvr>
                                      <p:to>
                                        <p:strVal val="visible"/>
                                      </p:to>
                                    </p:set>
                                    <p:animEffect transition="in" filter="fade">
                                      <p:cBhvr>
                                        <p:cTn id="16" dur="1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07735" y="0"/>
            <a:ext cx="3219151" cy="923330"/>
          </a:xfrm>
          <a:prstGeom prst="rect">
            <a:avLst/>
          </a:prstGeom>
          <a:noFill/>
        </p:spPr>
        <p:txBody>
          <a:bodyPr wrap="none" lIns="91440" tIns="45720" rIns="91440" bIns="45720">
            <a:spAutoFit/>
          </a:bodyPr>
          <a:lstStyle/>
          <a:p>
            <a:pPr algn="ctr"/>
            <a:r>
              <a:rPr lang="es-ES" sz="5400" b="1" cap="none" spc="0" dirty="0">
                <a:ln w="6600">
                  <a:solidFill>
                    <a:schemeClr val="accent2"/>
                  </a:solidFill>
                  <a:prstDash val="solid"/>
                </a:ln>
                <a:solidFill>
                  <a:srgbClr val="FFFFFF"/>
                </a:solidFill>
                <a:effectLst>
                  <a:outerShdw dist="38100" dir="2700000" algn="tl" rotWithShape="0">
                    <a:schemeClr val="accent2"/>
                  </a:outerShdw>
                </a:effectLst>
              </a:rPr>
              <a:t>Valencia</a:t>
            </a:r>
            <a:endParaRPr lang="ru-RU"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30" name="Picture 6" descr="Валенсия (Испания) - все о городе, достопримечательности Валенсии с фот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767" y="1677324"/>
            <a:ext cx="6961086" cy="3980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6 окт., 11.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80279" y="435967"/>
            <a:ext cx="487363" cy="487363"/>
          </a:xfrm>
          <a:prstGeom prst="rect">
            <a:avLst/>
          </a:prstGeom>
        </p:spPr>
      </p:pic>
    </p:spTree>
    <p:extLst>
      <p:ext uri="{BB962C8B-B14F-4D97-AF65-F5344CB8AC3E}">
        <p14:creationId xmlns:p14="http://schemas.microsoft.com/office/powerpoint/2010/main" val="42643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75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par>
                          <p:cTn id="11" fill="hold">
                            <p:stCondLst>
                              <p:cond delay="1250"/>
                            </p:stCondLst>
                            <p:childTnLst>
                              <p:par>
                                <p:cTn id="12" presetID="1" presetClass="mediacall" presetSubtype="0" fill="hold" nodeType="afterEffect">
                                  <p:stCondLst>
                                    <p:cond delay="0"/>
                                  </p:stCondLst>
                                  <p:childTnLst>
                                    <p:cmd type="call" cmd="playFrom(0.0)">
                                      <p:cBhvr>
                                        <p:cTn id="13" dur="161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69832"/>
          </a:xfrm>
          <a:prstGeom prst="rect">
            <a:avLst/>
          </a:prstGeom>
        </p:spPr>
      </p:pic>
      <p:sp>
        <p:nvSpPr>
          <p:cNvPr id="2" name="Заголовок 1"/>
          <p:cNvSpPr>
            <a:spLocks noGrp="1"/>
          </p:cNvSpPr>
          <p:nvPr>
            <p:ph type="ctrTitle"/>
          </p:nvPr>
        </p:nvSpPr>
        <p:spPr>
          <a:xfrm>
            <a:off x="4652670" y="0"/>
            <a:ext cx="4225602" cy="1470025"/>
          </a:xfrm>
        </p:spPr>
        <p:txBody>
          <a:bodyPr>
            <a:normAutofit/>
            <a:scene3d>
              <a:camera prst="orthographicFront"/>
              <a:lightRig rig="threePt" dir="t"/>
            </a:scene3d>
            <a:sp3d extrusionH="57150">
              <a:bevelT w="69850" h="38100" prst="cross"/>
            </a:sp3d>
          </a:bodyPr>
          <a:lstStyle/>
          <a:p>
            <a:r>
              <a:rPr lang="es-ES" sz="6000" b="1" cap="none" dirty="0">
                <a:ln w="22225">
                  <a:solidFill>
                    <a:schemeClr val="accent2"/>
                  </a:solidFill>
                  <a:prstDash val="solid"/>
                </a:ln>
                <a:solidFill>
                  <a:schemeClr val="accent2">
                    <a:lumMod val="40000"/>
                    <a:lumOff val="60000"/>
                  </a:schemeClr>
                </a:solidFill>
              </a:rPr>
              <a:t>Málaga</a:t>
            </a:r>
          </a:p>
        </p:txBody>
      </p:sp>
      <p:pic>
        <p:nvPicPr>
          <p:cNvPr id="3" name="Málag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91454" y="563245"/>
            <a:ext cx="487363" cy="487363"/>
          </a:xfrm>
          <a:prstGeom prst="rect">
            <a:avLst/>
          </a:prstGeom>
        </p:spPr>
      </p:pic>
    </p:spTree>
    <p:extLst>
      <p:ext uri="{BB962C8B-B14F-4D97-AF65-F5344CB8AC3E}">
        <p14:creationId xmlns:p14="http://schemas.microsoft.com/office/powerpoint/2010/main" val="220225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Объект 2"/>
          <p:cNvSpPr>
            <a:spLocks noGrp="1"/>
          </p:cNvSpPr>
          <p:nvPr>
            <p:ph idx="1"/>
          </p:nvPr>
        </p:nvSpPr>
        <p:spPr>
          <a:xfrm>
            <a:off x="209550" y="-293914"/>
            <a:ext cx="11658600" cy="4283918"/>
          </a:xfrm>
        </p:spPr>
        <p:txBody>
          <a:bodyPr>
            <a:normAutofit/>
            <a:scene3d>
              <a:camera prst="orthographicFront"/>
              <a:lightRig rig="threePt" dir="t"/>
            </a:scene3d>
            <a:sp3d extrusionH="57150">
              <a:bevelT w="38100" h="38100"/>
            </a:sp3d>
          </a:bodyPr>
          <a:lstStyle/>
          <a:p>
            <a:pPr marL="0" indent="0" algn="just">
              <a:buNone/>
            </a:pPr>
            <a:r>
              <a:rPr lang="es-ES" sz="2800" b="1" dirty="0">
                <a:ln w="22225">
                  <a:solidFill>
                    <a:schemeClr val="accent2"/>
                  </a:solidFill>
                  <a:prstDash val="solid"/>
                </a:ln>
                <a:solidFill>
                  <a:schemeClr val="accent2">
                    <a:lumMod val="40000"/>
                    <a:lumOff val="60000"/>
                  </a:schemeClr>
                </a:solidFill>
              </a:rPr>
              <a:t>Málaga es una ciudad </a:t>
            </a:r>
            <a:r>
              <a:rPr lang="en-US" sz="2800" b="1" dirty="0">
                <a:ln w="22225">
                  <a:solidFill>
                    <a:schemeClr val="accent2"/>
                  </a:solidFill>
                  <a:prstDash val="solid"/>
                </a:ln>
                <a:solidFill>
                  <a:schemeClr val="accent2">
                    <a:lumMod val="40000"/>
                    <a:lumOff val="60000"/>
                  </a:schemeClr>
                </a:solidFill>
              </a:rPr>
              <a:t>y </a:t>
            </a:r>
            <a:r>
              <a:rPr lang="es-ES" sz="2800" b="1" dirty="0">
                <a:ln w="22225">
                  <a:solidFill>
                    <a:schemeClr val="accent2"/>
                  </a:solidFill>
                  <a:prstDash val="solid"/>
                </a:ln>
                <a:solidFill>
                  <a:schemeClr val="accent2">
                    <a:lumMod val="40000"/>
                    <a:lumOff val="60000"/>
                  </a:schemeClr>
                </a:solidFill>
              </a:rPr>
              <a:t>municipio de España</a:t>
            </a:r>
            <a:r>
              <a:rPr lang="en-US" sz="2800" b="1" dirty="0">
                <a:ln w="22225">
                  <a:solidFill>
                    <a:schemeClr val="accent2"/>
                  </a:solidFill>
                  <a:prstDash val="solid"/>
                </a:ln>
                <a:solidFill>
                  <a:schemeClr val="accent2">
                    <a:lumMod val="40000"/>
                    <a:lumOff val="60000"/>
                  </a:schemeClr>
                </a:solidFill>
              </a:rPr>
              <a:t>, </a:t>
            </a:r>
            <a:r>
              <a:rPr lang="es-ES" sz="2800" b="1" dirty="0">
                <a:ln w="22225">
                  <a:solidFill>
                    <a:schemeClr val="accent2"/>
                  </a:solidFill>
                  <a:prstDash val="solid"/>
                </a:ln>
                <a:solidFill>
                  <a:schemeClr val="accent2">
                    <a:lumMod val="40000"/>
                    <a:lumOff val="60000"/>
                  </a:schemeClr>
                </a:solidFill>
              </a:rPr>
              <a:t>capital de la provincia homónima y ubicada en Andalucía, al sur del país. Además es uno de los lugares turísticos más populares de España. La ciudad siempre ha atraído el interés tanto de los turistas que empiezan a explorar España, como de sus fieles adoradores. Málaga es un centro turístico que une a decenas de destinos vacacionales en la Costa del Sol. </a:t>
            </a:r>
          </a:p>
          <a:p>
            <a:pPr marL="0" indent="0" algn="just">
              <a:buNone/>
            </a:pPr>
            <a:endParaRPr lang="uk-UA" dirty="0"/>
          </a:p>
        </p:txBody>
      </p:sp>
    </p:spTree>
    <p:extLst>
      <p:ext uri="{BB962C8B-B14F-4D97-AF65-F5344CB8AC3E}">
        <p14:creationId xmlns:p14="http://schemas.microsoft.com/office/powerpoint/2010/main" val="260852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5" name="Прямоугольник 4"/>
          <p:cNvSpPr/>
          <p:nvPr/>
        </p:nvSpPr>
        <p:spPr>
          <a:xfrm>
            <a:off x="4353833" y="199291"/>
            <a:ext cx="2424062" cy="830997"/>
          </a:xfrm>
          <a:prstGeom prst="rect">
            <a:avLst/>
          </a:prstGeom>
        </p:spPr>
        <p:txBody>
          <a:bodyPr wrap="none">
            <a:spAutoFit/>
          </a:bodyPr>
          <a:lstStyle/>
          <a:p>
            <a:r>
              <a:rPr lang="en-US" sz="4800" dirty="0">
                <a:solidFill>
                  <a:schemeClr val="bg1"/>
                </a:solidFill>
                <a:latin typeface="Algerian" panose="04020705040A02060702" pitchFamily="82" charset="0"/>
              </a:rPr>
              <a:t>Madrid</a:t>
            </a:r>
            <a:endParaRPr lang="ru-RU" sz="4800" dirty="0">
              <a:solidFill>
                <a:schemeClr val="bg1"/>
              </a:solidFill>
            </a:endParaRPr>
          </a:p>
        </p:txBody>
      </p:sp>
      <p:pic>
        <p:nvPicPr>
          <p:cNvPr id="6" name="h-malats-ispanskaya-serenada">
            <a:hlinkClick r:id="" action="ppaction://media"/>
          </p:cNvPr>
          <p:cNvPicPr>
            <a:picLocks noChangeAspect="1"/>
          </p:cNvPicPr>
          <p:nvPr>
            <a:audioFile r:link="rId1"/>
            <p:extLst>
              <p:ext uri="{DAA4B4D4-6D71-4841-9C94-3DE7FCFB9230}">
                <p14:media xmlns:p14="http://schemas.microsoft.com/office/powerpoint/2010/main" r:embed="rId2">
                  <p14:trim st="5114"/>
                </p14:media>
              </p:ext>
            </p:extLst>
          </p:nvPr>
        </p:nvPicPr>
        <p:blipFill>
          <a:blip r:embed="rId7"/>
          <a:stretch>
            <a:fillRect/>
          </a:stretch>
        </p:blipFill>
        <p:spPr>
          <a:xfrm>
            <a:off x="359682" y="198864"/>
            <a:ext cx="487363" cy="487363"/>
          </a:xfrm>
          <a:prstGeom prst="rect">
            <a:avLst/>
          </a:prstGeom>
        </p:spPr>
      </p:pic>
      <p:pic>
        <p:nvPicPr>
          <p:cNvPr id="12" name="6 окт., 2.0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031148" y="198864"/>
            <a:ext cx="487363" cy="487363"/>
          </a:xfrm>
          <a:prstGeom prst="rect">
            <a:avLst/>
          </a:prstGeom>
        </p:spPr>
      </p:pic>
    </p:spTree>
    <p:extLst>
      <p:ext uri="{BB962C8B-B14F-4D97-AF65-F5344CB8AC3E}">
        <p14:creationId xmlns:p14="http://schemas.microsoft.com/office/powerpoint/2010/main" val="338335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3821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12"/>
                </p:tgtEl>
              </p:cMediaNode>
            </p:audio>
            <p:audio>
              <p:cMediaNode vol="20000" numSld="999" showWhenStopped="0">
                <p:cTn id="11"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0"/>
          </a:xfrm>
        </p:spPr>
      </p:pic>
      <p:sp>
        <p:nvSpPr>
          <p:cNvPr id="5" name="Прямоугольник 4"/>
          <p:cNvSpPr/>
          <p:nvPr/>
        </p:nvSpPr>
        <p:spPr>
          <a:xfrm>
            <a:off x="2743200" y="0"/>
            <a:ext cx="9704832" cy="1323439"/>
          </a:xfrm>
          <a:prstGeom prst="rect">
            <a:avLst/>
          </a:prstGeom>
        </p:spPr>
        <p:txBody>
          <a:bodyPr wrap="square">
            <a:spAutoFit/>
          </a:bodyPr>
          <a:lstStyle/>
          <a:p>
            <a:r>
              <a:rPr lang="es-ES" sz="1600" dirty="0">
                <a:solidFill>
                  <a:srgbClr val="002060"/>
                </a:solidFill>
                <a:latin typeface="Arial" panose="020B0604020202020204" pitchFamily="34" charset="0"/>
                <a:cs typeface="Arial" panose="020B0604020202020204" pitchFamily="34" charset="0"/>
              </a:rPr>
              <a:t>Madrid - la capital europea más alta (se encuentra a 655 metros sobre el nivel del mar) y, además, una de las ciudades más visitadas de España.  Aquí encontrará muchos lugares interesantes, lugares interesantes y museos increíbles, así como también relajarse en cualquiera de los aproximadamente 40 parques y jardines de la ciudad.</a:t>
            </a:r>
            <a:r>
              <a:rPr lang="uk-UA" sz="1600" dirty="0">
                <a:solidFill>
                  <a:srgbClr val="002060"/>
                </a:solidFill>
                <a:latin typeface="Arial" panose="020B0604020202020204" pitchFamily="34" charset="0"/>
                <a:cs typeface="Arial" panose="020B0604020202020204" pitchFamily="34" charset="0"/>
              </a:rPr>
              <a:t> </a:t>
            </a:r>
            <a:r>
              <a:rPr lang="es-ES" sz="1600" dirty="0">
                <a:solidFill>
                  <a:srgbClr val="002060"/>
                </a:solidFill>
                <a:latin typeface="Arial" panose="020B0604020202020204" pitchFamily="34" charset="0"/>
                <a:cs typeface="Arial" panose="020B0604020202020204" pitchFamily="34" charset="0"/>
              </a:rPr>
              <a:t>Vale la pena venir aquí para pasear por las animadas plazas y calles, para familiarizarse con la ruidosa vida nocturna de la ciudad.</a:t>
            </a:r>
            <a:endParaRPr lang="ru-RU" sz="1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80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094513" cy="2999232"/>
          </a:xfrm>
          <a:prstGeom prst="rect">
            <a:avLst/>
          </a:prstGeom>
          <a:ln>
            <a:noFill/>
          </a:ln>
          <a:effectLst>
            <a:softEdge rad="112500"/>
          </a:effectLst>
        </p:spPr>
      </p:pic>
      <p:sp>
        <p:nvSpPr>
          <p:cNvPr id="5" name="Прямоугольник 4"/>
          <p:cNvSpPr/>
          <p:nvPr/>
        </p:nvSpPr>
        <p:spPr>
          <a:xfrm>
            <a:off x="5471160" y="69795"/>
            <a:ext cx="6096000" cy="2585323"/>
          </a:xfrm>
          <a:prstGeom prst="rect">
            <a:avLst/>
          </a:prstGeom>
        </p:spPr>
        <p:txBody>
          <a:bodyPr>
            <a:spAutoFit/>
          </a:bodyPr>
          <a:lstStyle/>
          <a:p>
            <a:r>
              <a:rPr lang="es-ES" dirty="0"/>
              <a:t>El Metro de Madrid es simplemente magnífico (es uno de los sistemas de metro más antiguos, desarrollados y mejores del mundo). Tiene 12 líneas más un tren R subterráneo, que es una parte integral del metro y conecta las estaciones de Opera y </a:t>
            </a:r>
            <a:r>
              <a:rPr lang="es-ES" dirty="0" err="1"/>
              <a:t>Principe</a:t>
            </a:r>
            <a:r>
              <a:rPr lang="es-ES" dirty="0"/>
              <a:t> Pio. En cuanto a los tranvías o el llamado Metro Ligero, la ciudad puede utilizar tres líneas, que también forman parte integrante del metro de Madrid.  Un formato interesante para los viajes a Madrid será el Teleférico, un teleférico que recorre la ciudad entre el Paseo </a:t>
            </a:r>
            <a:r>
              <a:rPr lang="es-ES" dirty="0" err="1"/>
              <a:t>Pintori</a:t>
            </a:r>
            <a:r>
              <a:rPr lang="es-ES" dirty="0"/>
              <a:t> Rosales y Casa de Campo.</a:t>
            </a:r>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376" y="2793556"/>
            <a:ext cx="5754624" cy="4063650"/>
          </a:xfrm>
          <a:prstGeom prst="rect">
            <a:avLst/>
          </a:prstGeom>
          <a:ln>
            <a:noFill/>
          </a:ln>
          <a:effectLst>
            <a:softEdge rad="112500"/>
          </a:effectLst>
        </p:spPr>
      </p:pic>
      <p:sp>
        <p:nvSpPr>
          <p:cNvPr id="7" name="Прямоугольник 6"/>
          <p:cNvSpPr/>
          <p:nvPr/>
        </p:nvSpPr>
        <p:spPr>
          <a:xfrm>
            <a:off x="533400" y="3364357"/>
            <a:ext cx="6096000" cy="3139321"/>
          </a:xfrm>
          <a:prstGeom prst="rect">
            <a:avLst/>
          </a:prstGeom>
        </p:spPr>
        <p:txBody>
          <a:bodyPr>
            <a:spAutoFit/>
          </a:bodyPr>
          <a:lstStyle/>
          <a:p>
            <a:r>
              <a:rPr lang="es-ES" dirty="0"/>
              <a:t>Después de todo, todos vienen aquí: esta plaza, pavimentada con pequeñas piedras y rodeada de hermosos edificios con pasajes, es el corazón de Madrid.  En el centro de la Plaza Mayor se encuentra un monumento a Felipe II, hay dos edificios particularmente interesantes: la Casa del Gremio de Panaderos y la Casa del Gremio de Carniceros. Aquí vienen miles de turistas todos los días, hay mucha vida, hay muchos pequeños cafés y bares, donde se te ofrecerá un delicioso almuerzo, una taza de café y refrescantes bebidas para que puedas relajarte un poco y salir a explorar la ciudad con energías frescas.</a:t>
            </a:r>
            <a:endParaRPr lang="ru-RU" dirty="0"/>
          </a:p>
        </p:txBody>
      </p:sp>
    </p:spTree>
    <p:extLst>
      <p:ext uri="{BB962C8B-B14F-4D97-AF65-F5344CB8AC3E}">
        <p14:creationId xmlns:p14="http://schemas.microsoft.com/office/powerpoint/2010/main" val="411544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730240" cy="3163824"/>
          </a:xfrm>
          <a:prstGeom prst="rect">
            <a:avLst/>
          </a:prstGeom>
          <a:ln>
            <a:noFill/>
          </a:ln>
          <a:effectLst>
            <a:softEdge rad="112500"/>
          </a:effectLst>
        </p:spPr>
      </p:pic>
      <p:sp>
        <p:nvSpPr>
          <p:cNvPr id="5" name="Прямоугольник 4"/>
          <p:cNvSpPr/>
          <p:nvPr/>
        </p:nvSpPr>
        <p:spPr>
          <a:xfrm>
            <a:off x="6008883" y="86267"/>
            <a:ext cx="6096000" cy="2862322"/>
          </a:xfrm>
          <a:prstGeom prst="rect">
            <a:avLst/>
          </a:prstGeom>
        </p:spPr>
        <p:txBody>
          <a:bodyPr>
            <a:spAutoFit/>
          </a:bodyPr>
          <a:lstStyle/>
          <a:p>
            <a:r>
              <a:rPr lang="es-ES" dirty="0"/>
              <a:t>El Museo del Prado es una visita obligada en la lista de visitas turísticas cuando viaja a Madrid para cualquier viajero.  Así es.  ¿Por qué?  Este edificio neoclásico, construido durante el reinado de Carlos III, alberga ahora la mayor colección de pinturas clásicas del mundo.  Para ver las obras maestras de El Greco, Diego Velázquez, Francisco Goya, Bosch, Tiziano, Rembrandt, Rubens, </a:t>
            </a:r>
            <a:r>
              <a:rPr lang="es-ES" dirty="0" err="1"/>
              <a:t>Albrecht</a:t>
            </a:r>
            <a:r>
              <a:rPr lang="es-ES" dirty="0"/>
              <a:t> </a:t>
            </a:r>
            <a:r>
              <a:rPr lang="es-ES" dirty="0" err="1"/>
              <a:t>Dürer</a:t>
            </a:r>
            <a:r>
              <a:rPr lang="es-ES" dirty="0"/>
              <a:t> y otros artistas ingeniosos, es necesario llegar al museo antes de las 18:00.  Por cierto, los domingos la entrada al museo es gratuita, por lo que aquí puedes enfrentarte a colas muy largas.</a:t>
            </a:r>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208" y="2881364"/>
            <a:ext cx="5955792" cy="3976636"/>
          </a:xfrm>
          <a:prstGeom prst="rect">
            <a:avLst/>
          </a:prstGeom>
          <a:ln>
            <a:noFill/>
          </a:ln>
          <a:effectLst>
            <a:softEdge rad="112500"/>
          </a:effectLst>
        </p:spPr>
      </p:pic>
      <p:sp>
        <p:nvSpPr>
          <p:cNvPr id="7" name="Прямоугольник 6"/>
          <p:cNvSpPr/>
          <p:nvPr/>
        </p:nvSpPr>
        <p:spPr>
          <a:xfrm>
            <a:off x="140208" y="3650597"/>
            <a:ext cx="6096000" cy="2308324"/>
          </a:xfrm>
          <a:prstGeom prst="rect">
            <a:avLst/>
          </a:prstGeom>
        </p:spPr>
        <p:txBody>
          <a:bodyPr>
            <a:spAutoFit/>
          </a:bodyPr>
          <a:lstStyle/>
          <a:p>
            <a:r>
              <a:rPr lang="es-ES" dirty="0"/>
              <a:t>Si está buscando el lugar perfecto para relajarse y descansar después de un día de turismo, probablemente no haya mejor opción que el Parque del Retiro. Simplemente no existe.  Callejuelas ordenadas y rincones acogedores con bancos donde relajarse, figuras caprichosas de arbustos verdes, muchas esculturas, fuentes y un lago con embarcaciones de recreo, contra el que se levanta el majestuoso Palacio de Cristal, definitivamente te gustará aquí.</a:t>
            </a:r>
            <a:endParaRPr lang="ru-RU" dirty="0"/>
          </a:p>
        </p:txBody>
      </p:sp>
    </p:spTree>
    <p:extLst>
      <p:ext uri="{BB962C8B-B14F-4D97-AF65-F5344CB8AC3E}">
        <p14:creationId xmlns:p14="http://schemas.microsoft.com/office/powerpoint/2010/main" val="296335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5280127" cy="3493008"/>
          </a:xfrm>
          <a:prstGeom prst="rect">
            <a:avLst/>
          </a:prstGeom>
          <a:ln>
            <a:noFill/>
          </a:ln>
          <a:effectLst>
            <a:softEdge rad="112500"/>
          </a:effectLst>
        </p:spPr>
      </p:pic>
      <p:sp>
        <p:nvSpPr>
          <p:cNvPr id="5" name="Прямоугольник 4"/>
          <p:cNvSpPr/>
          <p:nvPr/>
        </p:nvSpPr>
        <p:spPr>
          <a:xfrm>
            <a:off x="5257800" y="588315"/>
            <a:ext cx="6096000" cy="2031325"/>
          </a:xfrm>
          <a:prstGeom prst="rect">
            <a:avLst/>
          </a:prstGeom>
        </p:spPr>
        <p:txBody>
          <a:bodyPr>
            <a:spAutoFit/>
          </a:bodyPr>
          <a:lstStyle/>
          <a:p>
            <a:r>
              <a:rPr lang="es-ES" dirty="0"/>
              <a:t>Otra zona famosa y muy popular entre los turistas en Madrid - Puerta del Sol. Aquí convergen diez calles, por lo que está muy, muy concurrida. Junto al monumento ecuestre de Carlos III en la plaza hay otro monumento interesante, que encarna la estatua del escudo de armas de Madrid: el oso y el madroño. Este es probablemente uno de los lugares más populares para disparar.</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0672" y="3339108"/>
            <a:ext cx="6071328" cy="3518892"/>
          </a:xfrm>
          <a:prstGeom prst="rect">
            <a:avLst/>
          </a:prstGeom>
          <a:ln>
            <a:noFill/>
          </a:ln>
          <a:effectLst>
            <a:softEdge rad="112500"/>
          </a:effectLst>
        </p:spPr>
      </p:pic>
      <p:sp>
        <p:nvSpPr>
          <p:cNvPr id="7" name="Прямоугольник 6"/>
          <p:cNvSpPr/>
          <p:nvPr/>
        </p:nvSpPr>
        <p:spPr>
          <a:xfrm>
            <a:off x="24672" y="3810826"/>
            <a:ext cx="6096000" cy="2585323"/>
          </a:xfrm>
          <a:prstGeom prst="rect">
            <a:avLst/>
          </a:prstGeom>
        </p:spPr>
        <p:txBody>
          <a:bodyPr>
            <a:spAutoFit/>
          </a:bodyPr>
          <a:lstStyle/>
          <a:p>
            <a:r>
              <a:rPr lang="es-ES" dirty="0"/>
              <a:t>Sí, no pensaste que el templo egipcio en Madrid, un verdadero complejo de templos antiguos dedicado a la diosa Isis, ahora se encuentra en uno de los parques de Madrid. El templo egipcio de </a:t>
            </a:r>
            <a:r>
              <a:rPr lang="es-ES" dirty="0" err="1"/>
              <a:t>Debod</a:t>
            </a:r>
            <a:r>
              <a:rPr lang="es-ES" dirty="0"/>
              <a:t> en West Park se encuentra desde 1968; Egipto se lo dio a España como agradecimiento por ayudar a salvar una gran cantidad de reliquias antiguas durante la construcción de la presa de Asuán. El parque ofrece una vista muy hermosa de la parte más antigua de la ciudad, la catedral y el área recreativa.</a:t>
            </a:r>
            <a:endParaRPr lang="ru-RU" dirty="0"/>
          </a:p>
        </p:txBody>
      </p:sp>
    </p:spTree>
    <p:extLst>
      <p:ext uri="{BB962C8B-B14F-4D97-AF65-F5344CB8AC3E}">
        <p14:creationId xmlns:p14="http://schemas.microsoft.com/office/powerpoint/2010/main" val="35297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Флаг[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Округлений прямокутник 5"/>
          <p:cNvSpPr/>
          <p:nvPr/>
        </p:nvSpPr>
        <p:spPr>
          <a:xfrm>
            <a:off x="2368731" y="2571206"/>
            <a:ext cx="7236823" cy="17155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dirty="0">
                <a:latin typeface="Gabriola" panose="04040605051002020D02" pitchFamily="82" charset="0"/>
              </a:rPr>
              <a:t>Barcelona</a:t>
            </a:r>
            <a:r>
              <a:rPr lang="en-US" dirty="0"/>
              <a:t> </a:t>
            </a:r>
            <a:endParaRPr lang="ru-RU" dirty="0"/>
          </a:p>
        </p:txBody>
      </p:sp>
    </p:spTree>
    <p:extLst>
      <p:ext uri="{BB962C8B-B14F-4D97-AF65-F5344CB8AC3E}">
        <p14:creationId xmlns:p14="http://schemas.microsoft.com/office/powerpoint/2010/main" val="88236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Флаг[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Округлений прямокутник 1"/>
          <p:cNvSpPr/>
          <p:nvPr/>
        </p:nvSpPr>
        <p:spPr>
          <a:xfrm>
            <a:off x="435429" y="121921"/>
            <a:ext cx="8647612" cy="12888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2800" b="1" dirty="0">
                <a:latin typeface="Gabriola" panose="04040605051002020D02" pitchFamily="82" charset="0"/>
              </a:rPr>
              <a:t>Barcelona</a:t>
            </a:r>
            <a:r>
              <a:rPr lang="es-ES" sz="2800" dirty="0">
                <a:latin typeface="Gabriola" panose="04040605051002020D02" pitchFamily="82" charset="0"/>
              </a:rPr>
              <a:t> es una ciudad española, capital de la comunidad autónoma de Cataluña, de la comarca del Barcelonés y de la provincia homónima.</a:t>
            </a:r>
            <a:endParaRPr lang="ru-RU" sz="2800" dirty="0">
              <a:latin typeface="Gabriola" panose="04040605051002020D02" pitchFamily="82" charset="0"/>
            </a:endParaRPr>
          </a:p>
        </p:txBody>
      </p:sp>
      <p:sp>
        <p:nvSpPr>
          <p:cNvPr id="3" name="Прямокутник з одним округленим кутом 2"/>
          <p:cNvSpPr/>
          <p:nvPr/>
        </p:nvSpPr>
        <p:spPr>
          <a:xfrm>
            <a:off x="3596639" y="1611084"/>
            <a:ext cx="8525692" cy="1959429"/>
          </a:xfrm>
          <a:prstGeom prst="round1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dirty="0"/>
              <a:t>Cataluña y Barcelona se han convertido en uno de los destinos turísticos más visitados de España, sabiendo complacer a la gran mayoría de turistas: con una historia de las más antiguas de Europa, la capital, Barcelona, es ciudad que nunca duerme y llena de encanto, y no vamos a olvidar las hermosas Playas de la Costa Brava, tan cercanas de Barcelona.</a:t>
            </a:r>
            <a:endParaRPr lang="ru-RU" dirty="0"/>
          </a:p>
        </p:txBody>
      </p:sp>
      <p:pic>
        <p:nvPicPr>
          <p:cNvPr id="2054" name="Picture 6" descr="Вечерне-ночная Барселона"/>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2594" y="3770807"/>
            <a:ext cx="4228014" cy="2818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6" name="Picture 8" descr="https://img.tsn.ua/cached/1518092914/tsn-1ebf7e0831dcb00a7ce65c0ae2fc892d/thumbs/x/6a/76/57134474f2f42cb7788f7acc187b766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480" y="3770081"/>
            <a:ext cx="4667794" cy="281867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7" name="Іспанська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75776" y="415199"/>
            <a:ext cx="487363" cy="487363"/>
          </a:xfrm>
          <a:prstGeom prst="rect">
            <a:avLst/>
          </a:prstGeom>
        </p:spPr>
      </p:pic>
    </p:spTree>
    <p:extLst>
      <p:ext uri="{BB962C8B-B14F-4D97-AF65-F5344CB8AC3E}">
        <p14:creationId xmlns:p14="http://schemas.microsoft.com/office/powerpoint/2010/main" val="359261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500"/>
                                  </p:stCondLst>
                                  <p:childTnLst>
                                    <p:set>
                                      <p:cBhvr>
                                        <p:cTn id="16" dur="1" fill="hold">
                                          <p:stCondLst>
                                            <p:cond delay="0"/>
                                          </p:stCondLst>
                                        </p:cTn>
                                        <p:tgtEl>
                                          <p:spTgt spid="2054"/>
                                        </p:tgtEl>
                                        <p:attrNameLst>
                                          <p:attrName>style.visibility</p:attrName>
                                        </p:attrNameLst>
                                      </p:cBhvr>
                                      <p:to>
                                        <p:strVal val="visible"/>
                                      </p:to>
                                    </p:set>
                                    <p:animEffect transition="in" filter="circle(in)">
                                      <p:cBhvr>
                                        <p:cTn id="17" dur="2000"/>
                                        <p:tgtEl>
                                          <p:spTgt spid="2054"/>
                                        </p:tgtEl>
                                      </p:cBhvr>
                                    </p:animEffect>
                                  </p:childTnLst>
                                </p:cTn>
                              </p:par>
                              <p:par>
                                <p:cTn id="18" presetID="6" presetClass="entr" presetSubtype="16" fill="hold" nodeType="withEffect">
                                  <p:stCondLst>
                                    <p:cond delay="500"/>
                                  </p:stCondLst>
                                  <p:childTnLst>
                                    <p:set>
                                      <p:cBhvr>
                                        <p:cTn id="19" dur="1" fill="hold">
                                          <p:stCondLst>
                                            <p:cond delay="0"/>
                                          </p:stCondLst>
                                        </p:cTn>
                                        <p:tgtEl>
                                          <p:spTgt spid="2056"/>
                                        </p:tgtEl>
                                        <p:attrNameLst>
                                          <p:attrName>style.visibility</p:attrName>
                                        </p:attrNameLst>
                                      </p:cBhvr>
                                      <p:to>
                                        <p:strVal val="visible"/>
                                      </p:to>
                                    </p:set>
                                    <p:animEffect transition="in" filter="circle(in)">
                                      <p:cBhvr>
                                        <p:cTn id="20" dur="2000"/>
                                        <p:tgtEl>
                                          <p:spTgt spid="2056"/>
                                        </p:tgtEl>
                                      </p:cBhvr>
                                    </p:animEffect>
                                  </p:childTnLst>
                                </p:cTn>
                              </p:par>
                            </p:childTnLst>
                          </p:cTn>
                        </p:par>
                        <p:par>
                          <p:cTn id="21" fill="hold">
                            <p:stCondLst>
                              <p:cond delay="2500"/>
                            </p:stCondLst>
                            <p:childTnLst>
                              <p:par>
                                <p:cTn id="22" presetID="1" presetClass="mediacall" presetSubtype="0" fill="hold" nodeType="afterEffect">
                                  <p:stCondLst>
                                    <p:cond delay="0"/>
                                  </p:stCondLst>
                                  <p:childTnLst>
                                    <p:cmd type="call" cmd="playFrom(0.0)">
                                      <p:cBhvr>
                                        <p:cTn id="23" dur="708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4" fill="hold" display="0">
                  <p:stCondLst>
                    <p:cond delay="indefinite"/>
                  </p:stCondLst>
                  <p:endCondLst>
                    <p:cond evt="onStopAudio" delay="0">
                      <p:tgtEl>
                        <p:sldTgt/>
                      </p:tgtEl>
                    </p:cond>
                  </p:endCondLst>
                </p:cTn>
                <p:tgtEl>
                  <p:spTgt spid="7"/>
                </p:tgtEl>
              </p:cMediaNode>
            </p:audio>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Флаг[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Округлений прямокутник 2"/>
          <p:cNvSpPr/>
          <p:nvPr/>
        </p:nvSpPr>
        <p:spPr>
          <a:xfrm>
            <a:off x="213359" y="209005"/>
            <a:ext cx="6609806" cy="172429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a:t>Barcelona, situada entre el mar y la montaña, ha encontrado un equilibrio formidable: con un pie en la tradición y otro en la avant-garde, Barcelona tiene la reputación de ser la más ciudad más cosmopolita, vanguardista y moderna de España</a:t>
            </a:r>
            <a:endParaRPr lang="ru-RU"/>
          </a:p>
        </p:txBody>
      </p:sp>
      <p:pic>
        <p:nvPicPr>
          <p:cNvPr id="7" name="Picture 4" descr="Kayaking and Snorkeling on la Costa Brava 2020 - Barcelo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76" y="2214876"/>
            <a:ext cx="3387636" cy="2660838"/>
          </a:xfrm>
          <a:prstGeom prst="rect">
            <a:avLst/>
          </a:prstGeom>
          <a:noFill/>
          <a:extLst>
            <a:ext uri="{909E8E84-426E-40DD-AFC4-6F175D3DCCD1}">
              <a14:hiddenFill xmlns:a14="http://schemas.microsoft.com/office/drawing/2010/main">
                <a:solidFill>
                  <a:srgbClr val="FFFFFF"/>
                </a:solidFill>
              </a14:hiddenFill>
            </a:ext>
          </a:extLst>
        </p:spPr>
      </p:pic>
      <p:sp>
        <p:nvSpPr>
          <p:cNvPr id="8" name="Овал 7"/>
          <p:cNvSpPr/>
          <p:nvPr/>
        </p:nvSpPr>
        <p:spPr>
          <a:xfrm>
            <a:off x="997129" y="5157288"/>
            <a:ext cx="1480457" cy="13585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n w="0"/>
                <a:solidFill>
                  <a:sysClr val="windowText" lastClr="000000"/>
                </a:solidFill>
                <a:effectLst>
                  <a:outerShdw blurRad="38100" dist="19050" dir="2700000" algn="tl" rotWithShape="0">
                    <a:schemeClr val="dk1">
                      <a:alpha val="40000"/>
                    </a:schemeClr>
                  </a:outerShdw>
                </a:effectLst>
              </a:rPr>
              <a:t>la Costa Brava</a:t>
            </a:r>
            <a:endParaRPr lang="ru-RU" dirty="0">
              <a:ln w="0"/>
              <a:solidFill>
                <a:sysClr val="windowText" lastClr="000000"/>
              </a:solidFill>
              <a:effectLst>
                <a:outerShdw blurRad="38100" dist="19050" dir="2700000" algn="tl" rotWithShape="0">
                  <a:schemeClr val="dk1">
                    <a:alpha val="40000"/>
                  </a:schemeClr>
                </a:outerShdw>
              </a:effectLst>
            </a:endParaRPr>
          </a:p>
        </p:txBody>
      </p:sp>
      <p:pic>
        <p:nvPicPr>
          <p:cNvPr id="3076" name="Picture 4" descr="шикарные пляжи и скрытые бухты Коста-Бравы"/>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6638" y="2214876"/>
            <a:ext cx="3077775" cy="266083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кутник з одним округленим кутом 3"/>
          <p:cNvSpPr/>
          <p:nvPr/>
        </p:nvSpPr>
        <p:spPr>
          <a:xfrm>
            <a:off x="7289073" y="296092"/>
            <a:ext cx="4789715" cy="1567542"/>
          </a:xfrm>
          <a:prstGeom prst="round1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dirty="0"/>
              <a:t>La variedad de tesoros artísticos, las iglesias románicas y los grandes nombres del arte moderno y la arquitectura como, Dalí, Gaudí, Miró, Picasso, hacen de Barcelona una ciudad única en Europa.</a:t>
            </a:r>
            <a:endParaRPr lang="ru-RU" dirty="0"/>
          </a:p>
        </p:txBody>
      </p:sp>
      <p:pic>
        <p:nvPicPr>
          <p:cNvPr id="3078" name="Picture 6" descr="Храм Святого Сімейства — Вікіпедія"/>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3018" y="1989998"/>
            <a:ext cx="3074636" cy="4040779"/>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кутник 8"/>
          <p:cNvSpPr/>
          <p:nvPr/>
        </p:nvSpPr>
        <p:spPr>
          <a:xfrm>
            <a:off x="6740435" y="6120493"/>
            <a:ext cx="4319451" cy="609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a:p>
          <a:p>
            <a:endParaRPr lang="uk-UA" dirty="0"/>
          </a:p>
          <a:p>
            <a:r>
              <a:rPr lang="es-ES" dirty="0"/>
              <a:t>Templo Expiatorio de la Sagrada Familia</a:t>
            </a:r>
          </a:p>
          <a:p>
            <a:br>
              <a:rPr lang="es-ES" dirty="0"/>
            </a:br>
            <a:endParaRPr lang="ru-RU" dirty="0"/>
          </a:p>
        </p:txBody>
      </p:sp>
      <p:pic>
        <p:nvPicPr>
          <p:cNvPr id="3080" name="Picture 8" descr="Tickets for Casa Batlló: Blu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40557" y="1989998"/>
            <a:ext cx="2308539" cy="1705008"/>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кутник 9"/>
          <p:cNvSpPr/>
          <p:nvPr/>
        </p:nvSpPr>
        <p:spPr>
          <a:xfrm>
            <a:off x="10145486" y="3853632"/>
            <a:ext cx="1828800" cy="439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La Casa </a:t>
            </a:r>
            <a:r>
              <a:rPr lang="en-US" b="1" dirty="0" err="1"/>
              <a:t>Batlló</a:t>
            </a:r>
            <a:endParaRPr lang="ru-RU" dirty="0"/>
          </a:p>
        </p:txBody>
      </p:sp>
      <p:pic>
        <p:nvPicPr>
          <p:cNvPr id="2" name="Іспанська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328672" y="5592874"/>
            <a:ext cx="487363" cy="487363"/>
          </a:xfrm>
          <a:prstGeom prst="rect">
            <a:avLst/>
          </a:prstGeom>
        </p:spPr>
      </p:pic>
    </p:spTree>
    <p:extLst>
      <p:ext uri="{BB962C8B-B14F-4D97-AF65-F5344CB8AC3E}">
        <p14:creationId xmlns:p14="http://schemas.microsoft.com/office/powerpoint/2010/main" val="34735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16" presetClass="entr" presetSubtype="21"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750"/>
                                        <p:tgtEl>
                                          <p:spTgt spid="7"/>
                                        </p:tgtEl>
                                      </p:cBhvr>
                                    </p:animEffect>
                                  </p:childTnLst>
                                </p:cTn>
                              </p:par>
                              <p:par>
                                <p:cTn id="14" presetID="16" presetClass="entr" presetSubtype="21" fill="hold" nodeType="withEffect">
                                  <p:stCondLst>
                                    <p:cond delay="500"/>
                                  </p:stCondLst>
                                  <p:childTnLst>
                                    <p:set>
                                      <p:cBhvr>
                                        <p:cTn id="15" dur="1" fill="hold">
                                          <p:stCondLst>
                                            <p:cond delay="0"/>
                                          </p:stCondLst>
                                        </p:cTn>
                                        <p:tgtEl>
                                          <p:spTgt spid="3076"/>
                                        </p:tgtEl>
                                        <p:attrNameLst>
                                          <p:attrName>style.visibility</p:attrName>
                                        </p:attrNameLst>
                                      </p:cBhvr>
                                      <p:to>
                                        <p:strVal val="visible"/>
                                      </p:to>
                                    </p:set>
                                    <p:animEffect transition="in" filter="barn(inVertical)">
                                      <p:cBhvr>
                                        <p:cTn id="16" dur="750"/>
                                        <p:tgtEl>
                                          <p:spTgt spid="3076"/>
                                        </p:tgtEl>
                                      </p:cBhvr>
                                    </p:animEffect>
                                  </p:childTnLst>
                                </p:cTn>
                              </p:par>
                              <p:par>
                                <p:cTn id="17" presetID="21" presetClass="entr" presetSubtype="1" fill="hold" grpId="0" nodeType="withEffect">
                                  <p:stCondLst>
                                    <p:cond delay="75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par>
                                <p:cTn id="20" presetID="42" presetClass="entr" presetSubtype="0" fill="hold" nodeType="withEffect">
                                  <p:stCondLst>
                                    <p:cond delay="100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1250"/>
                                        <p:tgtEl>
                                          <p:spTgt spid="3078"/>
                                        </p:tgtEl>
                                      </p:cBhvr>
                                    </p:animEffect>
                                    <p:anim calcmode="lin" valueType="num">
                                      <p:cBhvr>
                                        <p:cTn id="23" dur="1250" fill="hold"/>
                                        <p:tgtEl>
                                          <p:spTgt spid="3078"/>
                                        </p:tgtEl>
                                        <p:attrNameLst>
                                          <p:attrName>ppt_x</p:attrName>
                                        </p:attrNameLst>
                                      </p:cBhvr>
                                      <p:tavLst>
                                        <p:tav tm="0">
                                          <p:val>
                                            <p:strVal val="#ppt_x"/>
                                          </p:val>
                                        </p:tav>
                                        <p:tav tm="100000">
                                          <p:val>
                                            <p:strVal val="#ppt_x"/>
                                          </p:val>
                                        </p:tav>
                                      </p:tavLst>
                                    </p:anim>
                                    <p:anim calcmode="lin" valueType="num">
                                      <p:cBhvr>
                                        <p:cTn id="24" dur="1250" fill="hold"/>
                                        <p:tgtEl>
                                          <p:spTgt spid="307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2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500"/>
                                        <p:tgtEl>
                                          <p:spTgt spid="9"/>
                                        </p:tgtEl>
                                      </p:cBhvr>
                                    </p:animEffect>
                                    <p:anim calcmode="lin" valueType="num">
                                      <p:cBhvr>
                                        <p:cTn id="28" dur="1500" fill="hold"/>
                                        <p:tgtEl>
                                          <p:spTgt spid="9"/>
                                        </p:tgtEl>
                                        <p:attrNameLst>
                                          <p:attrName>ppt_x</p:attrName>
                                        </p:attrNameLst>
                                      </p:cBhvr>
                                      <p:tavLst>
                                        <p:tav tm="0">
                                          <p:val>
                                            <p:strVal val="#ppt_x"/>
                                          </p:val>
                                        </p:tav>
                                        <p:tav tm="100000">
                                          <p:val>
                                            <p:strVal val="#ppt_x"/>
                                          </p:val>
                                        </p:tav>
                                      </p:tavLst>
                                    </p:anim>
                                    <p:anim calcmode="lin" valueType="num">
                                      <p:cBhvr>
                                        <p:cTn id="29" dur="1500" fill="hold"/>
                                        <p:tgtEl>
                                          <p:spTgt spid="9"/>
                                        </p:tgtEl>
                                        <p:attrNameLst>
                                          <p:attrName>ppt_y</p:attrName>
                                        </p:attrNameLst>
                                      </p:cBhvr>
                                      <p:tavLst>
                                        <p:tav tm="0">
                                          <p:val>
                                            <p:strVal val="#ppt_y+.1"/>
                                          </p:val>
                                        </p:tav>
                                        <p:tav tm="100000">
                                          <p:val>
                                            <p:strVal val="#ppt_y"/>
                                          </p:val>
                                        </p:tav>
                                      </p:tavLst>
                                    </p:anim>
                                  </p:childTnLst>
                                </p:cTn>
                              </p:par>
                              <p:par>
                                <p:cTn id="30" presetID="14" presetClass="entr" presetSubtype="10" fill="hold" nodeType="withEffect">
                                  <p:stCondLst>
                                    <p:cond delay="1500"/>
                                  </p:stCondLst>
                                  <p:childTnLst>
                                    <p:set>
                                      <p:cBhvr>
                                        <p:cTn id="31" dur="1" fill="hold">
                                          <p:stCondLst>
                                            <p:cond delay="0"/>
                                          </p:stCondLst>
                                        </p:cTn>
                                        <p:tgtEl>
                                          <p:spTgt spid="3080"/>
                                        </p:tgtEl>
                                        <p:attrNameLst>
                                          <p:attrName>style.visibility</p:attrName>
                                        </p:attrNameLst>
                                      </p:cBhvr>
                                      <p:to>
                                        <p:strVal val="visible"/>
                                      </p:to>
                                    </p:set>
                                    <p:animEffect transition="in" filter="randombar(horizontal)">
                                      <p:cBhvr>
                                        <p:cTn id="32" dur="1750"/>
                                        <p:tgtEl>
                                          <p:spTgt spid="3080"/>
                                        </p:tgtEl>
                                      </p:cBhvr>
                                    </p:animEffect>
                                  </p:childTnLst>
                                </p:cTn>
                              </p:par>
                              <p:par>
                                <p:cTn id="33" presetID="14" presetClass="entr" presetSubtype="10" fill="hold" grpId="0" nodeType="withEffect">
                                  <p:stCondLst>
                                    <p:cond delay="175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2000"/>
                                        <p:tgtEl>
                                          <p:spTgt spid="10"/>
                                        </p:tgtEl>
                                      </p:cBhvr>
                                    </p:animEffect>
                                  </p:childTnLst>
                                </p:cTn>
                              </p:par>
                            </p:childTnLst>
                          </p:cTn>
                        </p:par>
                        <p:par>
                          <p:cTn id="36" fill="hold">
                            <p:stCondLst>
                              <p:cond delay="3750"/>
                            </p:stCondLst>
                            <p:childTnLst>
                              <p:par>
                                <p:cTn id="37" presetID="1" presetClass="mediacall" presetSubtype="0" fill="hold" nodeType="afterEffect">
                                  <p:stCondLst>
                                    <p:cond delay="0"/>
                                  </p:stCondLst>
                                  <p:childTnLst>
                                    <p:cmd type="call" cmd="playFrom(0.0)">
                                      <p:cBhvr>
                                        <p:cTn id="38" dur="209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9" fill="hold" display="0">
                  <p:stCondLst>
                    <p:cond delay="indefinite"/>
                  </p:stCondLst>
                  <p:endCondLst>
                    <p:cond evt="onStopAudio" delay="0">
                      <p:tgtEl>
                        <p:sldTgt/>
                      </p:tgtEl>
                    </p:cond>
                  </p:endCondLst>
                </p:cTn>
                <p:tgtEl>
                  <p:spTgt spid="2"/>
                </p:tgtEl>
              </p:cMediaNode>
            </p:audio>
          </p:childTnLst>
        </p:cTn>
      </p:par>
    </p:tnLst>
    <p:bldLst>
      <p:bldP spid="3" grpId="0" animBg="1"/>
      <p:bldP spid="8" grpId="0" animBg="1"/>
      <p:bldP spid="4" grpId="0" animBg="1"/>
      <p:bldP spid="9" grpId="0" animBg="1"/>
      <p:bldP spid="10" grpId="0" animBg="1"/>
    </p:bld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346</TotalTime>
  <Words>963</Words>
  <Application>Microsoft Office PowerPoint</Application>
  <PresentationFormat>Широкоэкранный</PresentationFormat>
  <Paragraphs>25</Paragraphs>
  <Slides>13</Slides>
  <Notes>0</Notes>
  <HiddenSlides>0</HiddenSlides>
  <MMClips>7</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13</vt:i4>
      </vt:variant>
    </vt:vector>
  </HeadingPairs>
  <TitlesOfParts>
    <vt:vector size="22" baseType="lpstr">
      <vt:lpstr>Algerian</vt:lpstr>
      <vt:lpstr>Arial</vt:lpstr>
      <vt:lpstr>Calibri</vt:lpstr>
      <vt:lpstr>Calibri Light</vt:lpstr>
      <vt:lpstr>Century Gothic</vt:lpstr>
      <vt:lpstr>Gabriola</vt:lpstr>
      <vt:lpstr>Wingdings 3</vt:lpstr>
      <vt:lpstr>Сектор</vt:lpstr>
      <vt:lpstr>Тема Office</vt:lpstr>
      <vt:lpstr>El turismo en España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Málaga</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Киев</dc:creator>
  <cp:lastModifiedBy>Пользователь</cp:lastModifiedBy>
  <cp:revision>70</cp:revision>
  <dcterms:created xsi:type="dcterms:W3CDTF">2020-09-24T13:32:55Z</dcterms:created>
  <dcterms:modified xsi:type="dcterms:W3CDTF">2020-10-11T10:17:57Z</dcterms:modified>
</cp:coreProperties>
</file>